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18288000" cy="10287000"/>
  <p:notesSz cx="6858000" cy="9144000"/>
  <p:embeddedFontLst>
    <p:embeddedFont>
      <p:font typeface="Calibri" pitchFamily="34" charset="0"/>
      <p:regular r:id="rId12"/>
      <p:bold r:id="rId13"/>
      <p:italic r:id="rId14"/>
      <p:boldItalic r:id="rId15"/>
    </p:embeddedFont>
    <p:embeddedFont>
      <p:font typeface="Open Sans Bold" charset="0"/>
      <p:regular r:id="rId16"/>
    </p:embeddedFont>
    <p:embeddedFont>
      <p:font typeface="Open Sans" charset="0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50" d="100"/>
          <a:sy n="50" d="100"/>
        </p:scale>
        <p:origin x="-1830" y="-7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'Лист1'!$B$1</c:f>
              <c:strCache>
                <c:ptCount val="1"/>
                <c:pt idx="0">
                  <c:v>тест 1</c:v>
                </c:pt>
              </c:strCache>
            </c:strRef>
          </c:tx>
          <c:spPr>
            <a:ln w="50800"/>
          </c:spPr>
          <c:cat>
            <c:strRef>
              <c:f>'Лист1'!$A$2:$A$5</c:f>
              <c:strCache>
                <c:ptCount val="4"/>
                <c:pt idx="0">
                  <c:v>Нет доступа</c:v>
                </c:pt>
                <c:pt idx="1">
                  <c:v>&lt;1 часа</c:v>
                </c:pt>
                <c:pt idx="2">
                  <c:v>1-3 часов</c:v>
                </c:pt>
                <c:pt idx="3">
                  <c:v>3+ часов</c:v>
                </c:pt>
              </c:strCache>
            </c:strRef>
          </c:cat>
          <c:val>
            <c:numRef>
              <c:f>'Лист1'!$B$2:$B$5</c:f>
              <c:numCache>
                <c:formatCode>General</c:formatCode>
                <c:ptCount val="4"/>
                <c:pt idx="0">
                  <c:v>10</c:v>
                </c:pt>
                <c:pt idx="1">
                  <c:v>9</c:v>
                </c:pt>
                <c:pt idx="2">
                  <c:v>12</c:v>
                </c:pt>
                <c:pt idx="3">
                  <c:v>8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тест 2</c:v>
                </c:pt>
              </c:strCache>
            </c:strRef>
          </c:tx>
          <c:spPr>
            <a:ln w="50800"/>
          </c:spPr>
          <c:cat>
            <c:strRef>
              <c:f>'Лист1'!$A$2:$A$5</c:f>
              <c:strCache>
                <c:ptCount val="4"/>
                <c:pt idx="0">
                  <c:v>Нет доступа</c:v>
                </c:pt>
                <c:pt idx="1">
                  <c:v>&lt;1 часа</c:v>
                </c:pt>
                <c:pt idx="2">
                  <c:v>1-3 часов</c:v>
                </c:pt>
                <c:pt idx="3">
                  <c:v>3+ часов</c:v>
                </c:pt>
              </c:strCache>
            </c:strRef>
          </c:cat>
          <c:val>
            <c:numRef>
              <c:f>'Лист1'!$C$2:$C$5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11</c:v>
                </c:pt>
              </c:numCache>
            </c:numRef>
          </c:val>
        </c:ser>
        <c:ser>
          <c:idx val="2"/>
          <c:order val="2"/>
          <c:tx>
            <c:strRef>
              <c:f>'Лист1'!$D$1</c:f>
              <c:strCache>
                <c:ptCount val="1"/>
                <c:pt idx="0">
                  <c:v>тест 3</c:v>
                </c:pt>
              </c:strCache>
            </c:strRef>
          </c:tx>
          <c:spPr>
            <a:ln w="50800"/>
          </c:spPr>
          <c:cat>
            <c:strRef>
              <c:f>'Лист1'!$A$2:$A$5</c:f>
              <c:strCache>
                <c:ptCount val="4"/>
                <c:pt idx="0">
                  <c:v>Нет доступа</c:v>
                </c:pt>
                <c:pt idx="1">
                  <c:v>&lt;1 часа</c:v>
                </c:pt>
                <c:pt idx="2">
                  <c:v>1-3 часов</c:v>
                </c:pt>
                <c:pt idx="3">
                  <c:v>3+ часов</c:v>
                </c:pt>
              </c:strCache>
            </c:strRef>
          </c:cat>
          <c:val>
            <c:numRef>
              <c:f>'Лист1'!$D$2:$D$5</c:f>
              <c:numCache>
                <c:formatCode>General</c:formatCode>
                <c:ptCount val="4"/>
                <c:pt idx="0">
                  <c:v>12</c:v>
                </c:pt>
                <c:pt idx="1">
                  <c:v>12</c:v>
                </c:pt>
                <c:pt idx="2">
                  <c:v>14</c:v>
                </c:pt>
                <c:pt idx="3">
                  <c:v>7</c:v>
                </c:pt>
              </c:numCache>
            </c:numRef>
          </c:val>
        </c:ser>
        <c:marker val="1"/>
        <c:axId val="54075392"/>
        <c:axId val="54076928"/>
      </c:lineChart>
      <c:catAx>
        <c:axId val="5407539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800" b="1" i="0" baseline="0">
                <a:solidFill>
                  <a:schemeClr val="tx2"/>
                </a:solidFill>
              </a:defRPr>
            </a:pPr>
            <a:endParaRPr lang="ru-RU"/>
          </a:p>
        </c:txPr>
        <c:crossAx val="54076928"/>
        <c:crossesAt val="1"/>
        <c:auto val="1"/>
        <c:lblAlgn val="ctr"/>
        <c:lblOffset val="100"/>
      </c:catAx>
      <c:valAx>
        <c:axId val="54076928"/>
        <c:scaling>
          <c:orientation val="minMax"/>
          <c:max val="20"/>
          <c:min val="1"/>
        </c:scaling>
        <c:axPos val="l"/>
        <c:majorGridlines/>
        <c:title>
          <c:tx>
            <c:rich>
              <a:bodyPr/>
              <a:lstStyle/>
              <a:p>
                <a:pPr>
                  <a:defRPr sz="2800" baseline="0"/>
                </a:pPr>
                <a:r>
                  <a:rPr lang="ru-RU" sz="2800" baseline="0" dirty="0">
                    <a:solidFill>
                      <a:schemeClr val="accent1">
                        <a:lumMod val="50000"/>
                      </a:schemeClr>
                    </a:solidFill>
                  </a:rPr>
                  <a:t>Баллы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407539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baseline="0">
              <a:solidFill>
                <a:schemeClr val="tx2">
                  <a:lumMod val="75000"/>
                </a:schemeClr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2400" baseline="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37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1028700" y="1295400"/>
            <a:ext cx="16040100" cy="369331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sz="8000" b="1" dirty="0" smtClean="0">
                <a:solidFill>
                  <a:schemeClr val="bg1"/>
                </a:solidFill>
              </a:rPr>
              <a:t>Интенсификация цифрового опыта дошкольника: когнитивные последствия</a:t>
            </a:r>
            <a:endParaRPr lang="en-US" sz="8000" spc="-320" dirty="0">
              <a:solidFill>
                <a:schemeClr val="bg1"/>
              </a:solidFill>
              <a:latin typeface="Open Sans Bold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0210800" y="6515100"/>
            <a:ext cx="7048500" cy="24622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4000" b="1" i="1" dirty="0" err="1" smtClean="0">
                <a:solidFill>
                  <a:schemeClr val="bg1"/>
                </a:solidFill>
              </a:rPr>
              <a:t>Батенова</a:t>
            </a:r>
            <a:r>
              <a:rPr lang="ru-RU" sz="4000" b="1" i="1" dirty="0" smtClean="0">
                <a:solidFill>
                  <a:schemeClr val="bg1"/>
                </a:solidFill>
              </a:rPr>
              <a:t> Юлия Валерьевна</a:t>
            </a:r>
          </a:p>
          <a:p>
            <a:r>
              <a:rPr lang="ru-RU" sz="4000" dirty="0" smtClean="0">
                <a:solidFill>
                  <a:schemeClr val="bg1"/>
                </a:solidFill>
              </a:rPr>
              <a:t>кандидат психологических наук, доцент кафедры педагогики и психологии детства </a:t>
            </a:r>
            <a:r>
              <a:rPr lang="ru-RU" sz="4000" dirty="0" err="1" smtClean="0">
                <a:solidFill>
                  <a:schemeClr val="bg1"/>
                </a:solidFill>
              </a:rPr>
              <a:t>ЮУрГГПУ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" name="AutoShape 5"/>
          <p:cNvSpPr/>
          <p:nvPr/>
        </p:nvSpPr>
        <p:spPr>
          <a:xfrm flipV="1">
            <a:off x="1066800" y="5676900"/>
            <a:ext cx="6472198" cy="3349506"/>
          </a:xfrm>
          <a:prstGeom prst="rect">
            <a:avLst/>
          </a:prstGeom>
          <a:solidFill>
            <a:srgbClr val="F9FCFF"/>
          </a:solidFill>
        </p:spPr>
      </p:sp>
      <p:pic>
        <p:nvPicPr>
          <p:cNvPr id="1026" name="Picture 2" descr="C:\Users\HOME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5219700"/>
            <a:ext cx="6176963" cy="444831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14400" y="495300"/>
            <a:ext cx="16916400" cy="8904684"/>
            <a:chOff x="-152400" y="-2600454"/>
            <a:chExt cx="22555201" cy="11872917"/>
          </a:xfrm>
        </p:grpSpPr>
        <p:sp>
          <p:nvSpPr>
            <p:cNvPr id="3" name="TextBox 3"/>
            <p:cNvSpPr txBox="1"/>
            <p:nvPr/>
          </p:nvSpPr>
          <p:spPr>
            <a:xfrm>
              <a:off x="-152400" y="244347"/>
              <a:ext cx="22555201" cy="9028116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4000" dirty="0" smtClean="0"/>
                <a:t>Регулярное взаимодействие дошкольников с информационными технологиями </a:t>
              </a:r>
              <a:r>
                <a:rPr lang="ru-RU" sz="4000" b="1" dirty="0" smtClean="0">
                  <a:solidFill>
                    <a:schemeClr val="tx2">
                      <a:lumMod val="75000"/>
                    </a:schemeClr>
                  </a:solidFill>
                </a:rPr>
                <a:t>в совокупности с использованием специальных информационно-образовательных ресурсов</a:t>
              </a:r>
              <a:r>
                <a:rPr lang="ru-RU" sz="4000" dirty="0" smtClean="0"/>
                <a:t>, способно существенно повлиять на рост показателей, отражающих уровень </a:t>
              </a:r>
              <a:r>
                <a:rPr lang="ru-RU" sz="4000" b="1" i="1" dirty="0" smtClean="0"/>
                <a:t>когнитивных функций дошкольников</a:t>
              </a:r>
              <a:r>
                <a:rPr lang="ru-RU" sz="4000" dirty="0" smtClean="0"/>
                <a:t>: </a:t>
              </a:r>
            </a:p>
            <a:p>
              <a:pPr>
                <a:buFont typeface="Wingdings" pitchFamily="2" charset="2"/>
                <a:buChar char="ü"/>
              </a:pPr>
              <a:r>
                <a:rPr lang="ru-RU" sz="4000" dirty="0" smtClean="0"/>
                <a:t>способности к сохранению содержания полученной информации; </a:t>
              </a:r>
            </a:p>
            <a:p>
              <a:pPr>
                <a:buFont typeface="Wingdings" pitchFamily="2" charset="2"/>
                <a:buChar char="ü"/>
              </a:pPr>
              <a:r>
                <a:rPr lang="ru-RU" sz="4000" dirty="0" smtClean="0"/>
                <a:t>проявлению селективного внимания к предлагаемому содержанию информационного сообщения; </a:t>
              </a:r>
            </a:p>
            <a:p>
              <a:pPr>
                <a:buFont typeface="Wingdings" pitchFamily="2" charset="2"/>
                <a:buChar char="ü"/>
              </a:pPr>
              <a:r>
                <a:rPr lang="ru-RU" sz="4000" dirty="0" smtClean="0"/>
                <a:t>применению пространственного мышления, беглости чтения и понимания;</a:t>
              </a:r>
            </a:p>
            <a:p>
              <a:pPr>
                <a:buFont typeface="Wingdings" pitchFamily="2" charset="2"/>
                <a:buChar char="ü"/>
              </a:pPr>
              <a:r>
                <a:rPr lang="ru-RU" sz="4000" dirty="0" smtClean="0"/>
                <a:t>формированию способности к аргументации, то есть рабочей памяти и когнитивной гибкости.</a:t>
              </a:r>
              <a:endParaRPr lang="ru-RU" sz="4000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1473200" y="-2600454"/>
              <a:ext cx="19812001" cy="2215992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ru-RU" sz="7200" spc="380" dirty="0" smtClean="0">
                  <a:solidFill>
                    <a:srgbClr val="273755"/>
                  </a:solidFill>
                  <a:latin typeface="Open Sans Bold"/>
                </a:rPr>
                <a:t>Перспективы исследования</a:t>
              </a:r>
              <a:endParaRPr lang="en-US" sz="7200" spc="380" dirty="0">
                <a:solidFill>
                  <a:srgbClr val="273755"/>
                </a:solidFill>
                <a:latin typeface="Open Sans Bold"/>
              </a:endParaRPr>
            </a:p>
          </p:txBody>
        </p:sp>
      </p:grpSp>
      <p:sp>
        <p:nvSpPr>
          <p:cNvPr id="5" name="AutoShape 5"/>
          <p:cNvSpPr/>
          <p:nvPr/>
        </p:nvSpPr>
        <p:spPr>
          <a:xfrm>
            <a:off x="8458200" y="2095500"/>
            <a:ext cx="9485901" cy="39608"/>
          </a:xfrm>
          <a:prstGeom prst="rect">
            <a:avLst/>
          </a:prstGeom>
          <a:solidFill>
            <a:srgbClr val="273755"/>
          </a:solidFill>
        </p:spPr>
      </p:sp>
      <p:sp>
        <p:nvSpPr>
          <p:cNvPr id="6" name="TextBox 6"/>
          <p:cNvSpPr txBox="1"/>
          <p:nvPr/>
        </p:nvSpPr>
        <p:spPr>
          <a:xfrm>
            <a:off x="1371600" y="0"/>
            <a:ext cx="17915597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8000" spc="38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Open Sans Bold"/>
              </a:rPr>
              <a:t>Перспективы исследования</a:t>
            </a:r>
            <a:endParaRPr lang="en-US" sz="8000" spc="380" dirty="0" smtClean="0">
              <a:solidFill>
                <a:schemeClr val="accent1">
                  <a:lumMod val="20000"/>
                  <a:lumOff val="80000"/>
                </a:schemeClr>
              </a:solidFill>
              <a:latin typeface="Open Sans Bold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AAB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 rot="5400000">
            <a:off x="11224924" y="2960095"/>
            <a:ext cx="9323551" cy="553997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10800"/>
              </a:lnSpc>
            </a:pPr>
            <a:r>
              <a:rPr lang="ru-RU" sz="9000" spc="270" dirty="0" smtClean="0">
                <a:solidFill>
                  <a:srgbClr val="F9FCFF">
                    <a:alpha val="4706"/>
                  </a:srgbClr>
                </a:solidFill>
                <a:latin typeface="Open Sans Bold"/>
              </a:rPr>
              <a:t>Педагогическое общение</a:t>
            </a:r>
          </a:p>
          <a:p>
            <a:pPr algn="r">
              <a:lnSpc>
                <a:spcPts val="10800"/>
              </a:lnSpc>
            </a:pPr>
            <a:r>
              <a:rPr lang="ru-RU" sz="9000" spc="270" dirty="0" smtClean="0">
                <a:solidFill>
                  <a:srgbClr val="F9FCFF">
                    <a:alpha val="4706"/>
                  </a:srgbClr>
                </a:solidFill>
                <a:latin typeface="Open Sans Bold"/>
              </a:rPr>
              <a:t>Педагогическое общение</a:t>
            </a:r>
            <a:endParaRPr lang="en-US" sz="9000" spc="270" dirty="0">
              <a:solidFill>
                <a:srgbClr val="F9FCFF">
                  <a:alpha val="4706"/>
                </a:srgbClr>
              </a:solidFill>
              <a:latin typeface="Open Sans Bold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584116" y="800100"/>
            <a:ext cx="16179884" cy="369331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8000" b="1" dirty="0" smtClean="0"/>
              <a:t>Вселенское зло или добрые помощники: как </a:t>
            </a:r>
            <a:r>
              <a:rPr lang="ru-RU" sz="8000" b="1" dirty="0" err="1" smtClean="0"/>
              <a:t>гаджеты</a:t>
            </a:r>
            <a:r>
              <a:rPr lang="ru-RU" sz="8000" b="1" dirty="0" smtClean="0"/>
              <a:t> влияют на детей?</a:t>
            </a:r>
            <a:endParaRPr lang="ru-RU" sz="8000" b="1" dirty="0"/>
          </a:p>
        </p:txBody>
      </p:sp>
      <p:sp>
        <p:nvSpPr>
          <p:cNvPr id="6" name="TextBox 6"/>
          <p:cNvSpPr txBox="1"/>
          <p:nvPr/>
        </p:nvSpPr>
        <p:spPr>
          <a:xfrm>
            <a:off x="6172200" y="4991100"/>
            <a:ext cx="11379284" cy="403956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4500"/>
              </a:lnSpc>
            </a:pPr>
            <a:r>
              <a:rPr lang="ru-RU" sz="3600" spc="30" dirty="0" smtClean="0">
                <a:solidFill>
                  <a:srgbClr val="F9FCFF"/>
                </a:solidFill>
                <a:latin typeface="Open Sans"/>
              </a:rPr>
              <a:t>	</a:t>
            </a:r>
            <a:r>
              <a:rPr lang="ru-RU" sz="4400" dirty="0" smtClean="0"/>
              <a:t>Исследования ученых показали, что дети, которые постоянно используют </a:t>
            </a:r>
            <a:r>
              <a:rPr lang="ru-RU" sz="4400" dirty="0" err="1" smtClean="0"/>
              <a:t>гаджеты</a:t>
            </a:r>
            <a:r>
              <a:rPr lang="ru-RU" sz="4400" dirty="0" smtClean="0"/>
              <a:t>, испытывают трудности в определении собственных эмоций и эмоций окружающих. Кроме того, у таких детей хуже память, им сложнее концентрироваться и правильно структурировать свои мысли.</a:t>
            </a:r>
            <a:endParaRPr lang="en-US" sz="4400" spc="30" dirty="0">
              <a:solidFill>
                <a:srgbClr val="F9FCFF"/>
              </a:solidFill>
              <a:latin typeface="Open Sans"/>
            </a:endParaRPr>
          </a:p>
        </p:txBody>
      </p:sp>
      <p:sp>
        <p:nvSpPr>
          <p:cNvPr id="7" name="AutoShape 7"/>
          <p:cNvSpPr/>
          <p:nvPr/>
        </p:nvSpPr>
        <p:spPr>
          <a:xfrm>
            <a:off x="8077200" y="4000500"/>
            <a:ext cx="9485901" cy="39608"/>
          </a:xfrm>
          <a:prstGeom prst="rect">
            <a:avLst/>
          </a:prstGeom>
          <a:solidFill>
            <a:srgbClr val="F9FCFF"/>
          </a:solidFill>
        </p:spPr>
      </p:sp>
      <p:pic>
        <p:nvPicPr>
          <p:cNvPr id="8" name="Рисунок 7" descr="C:\Users\HOME\Desktop\Для ДС 165\Vliyanie-teleprostranstv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5372100"/>
            <a:ext cx="4191000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685800" y="1019175"/>
            <a:ext cx="16573501" cy="9233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/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Цели исследования</a:t>
            </a:r>
            <a:endParaRPr lang="en-US" sz="6000" spc="225" dirty="0">
              <a:solidFill>
                <a:schemeClr val="accent1">
                  <a:lumMod val="50000"/>
                </a:schemeClr>
              </a:solidFill>
              <a:latin typeface="Open Sans Bold"/>
            </a:endParaRPr>
          </a:p>
        </p:txBody>
      </p:sp>
      <p:sp>
        <p:nvSpPr>
          <p:cNvPr id="5" name="AutoShape 5"/>
          <p:cNvSpPr/>
          <p:nvPr/>
        </p:nvSpPr>
        <p:spPr>
          <a:xfrm rot="5400000">
            <a:off x="-3961147" y="4723148"/>
            <a:ext cx="9485901" cy="39608"/>
          </a:xfrm>
          <a:prstGeom prst="rect">
            <a:avLst/>
          </a:prstGeom>
          <a:solidFill>
            <a:srgbClr val="273755"/>
          </a:solidFill>
        </p:spPr>
      </p:sp>
      <p:sp>
        <p:nvSpPr>
          <p:cNvPr id="7" name="TextBox 7"/>
          <p:cNvSpPr txBox="1"/>
          <p:nvPr/>
        </p:nvSpPr>
        <p:spPr>
          <a:xfrm>
            <a:off x="990600" y="6667500"/>
            <a:ext cx="9180591" cy="5770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4500"/>
              </a:lnSpc>
            </a:pPr>
            <a:r>
              <a:rPr lang="ru-RU" sz="3000" spc="30" dirty="0" smtClean="0">
                <a:solidFill>
                  <a:srgbClr val="273755"/>
                </a:solidFill>
                <a:latin typeface="Open Sans"/>
              </a:rPr>
              <a:t>	</a:t>
            </a:r>
            <a:endParaRPr lang="en-US" sz="3000" spc="30" dirty="0">
              <a:solidFill>
                <a:srgbClr val="273755"/>
              </a:solidFill>
              <a:latin typeface="Open Sans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219200" y="3316695"/>
            <a:ext cx="164592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  <a:sym typeface="Symbol"/>
              </a:rPr>
              <a:t> 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5400" b="0" i="0" u="none" strike="noStrike" cap="none" normalizeH="0" baseline="0" dirty="0" smtClean="0" bmk="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нализ и интеграция ключевых эмпирических данных, представленных в существующих научных работах;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5400" dirty="0" smtClean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Times New Roman" pitchFamily="18" charset="0"/>
                <a:sym typeface="Symbol"/>
              </a:rPr>
              <a:t> </a:t>
            </a:r>
            <a:r>
              <a:rPr kumimoji="0" lang="ru-RU" sz="5400" b="0" i="0" u="none" strike="noStrike" cap="none" normalizeH="0" baseline="0" dirty="0" smtClean="0" bmk="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выявление связи между временем, затраченным на использование цифровых устройств и когнитивными способностями старших дошкольников (</a:t>
            </a:r>
            <a:r>
              <a:rPr lang="ru-RU" sz="5400" dirty="0" smtClean="0">
                <a:solidFill>
                  <a:schemeClr val="accent1">
                    <a:lumMod val="50000"/>
                  </a:schemeClr>
                </a:solidFill>
              </a:rPr>
              <a:t>внимание, память и речевые функции)</a:t>
            </a:r>
            <a:r>
              <a:rPr kumimoji="0" lang="ru-RU" sz="5400" b="0" i="0" u="none" strike="noStrike" cap="none" normalizeH="0" baseline="0" dirty="0" smtClean="0" bmk="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37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57200" y="342900"/>
            <a:ext cx="13411200" cy="96949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800"/>
              </a:lnSpc>
            </a:pPr>
            <a:r>
              <a:rPr lang="ru-RU" sz="9600" b="1" dirty="0" smtClean="0">
                <a:solidFill>
                  <a:schemeClr val="accent1">
                    <a:lumMod val="50000"/>
                  </a:schemeClr>
                </a:solidFill>
              </a:rPr>
              <a:t>Взаимосвязи между использованием различных типов информационных технологий и когнитивными способностями человека</a:t>
            </a:r>
            <a:endParaRPr lang="en-US" sz="9000" spc="270" dirty="0">
              <a:solidFill>
                <a:schemeClr val="accent1">
                  <a:lumMod val="50000"/>
                </a:schemeClr>
              </a:solidFill>
              <a:latin typeface="Open Sans Bold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609600" y="1019175"/>
            <a:ext cx="17068800" cy="86485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/>
            <a:r>
              <a:rPr lang="ru-RU" sz="5400" dirty="0" smtClean="0">
                <a:solidFill>
                  <a:schemeClr val="bg1"/>
                </a:solidFill>
              </a:rPr>
              <a:t>Взаимосвязи между использованием информационных технологий и когнитивными способностями человека (результаты имеющихся исследований)</a:t>
            </a:r>
          </a:p>
          <a:p>
            <a:endParaRPr lang="ru-RU" sz="4800" b="1" spc="225" dirty="0" smtClean="0">
              <a:solidFill>
                <a:schemeClr val="bg1"/>
              </a:solidFill>
              <a:latin typeface="Open Sans Bold"/>
            </a:endParaRPr>
          </a:p>
          <a:p>
            <a:r>
              <a:rPr lang="ru-RU" sz="4400" b="1" spc="225" dirty="0" smtClean="0">
                <a:solidFill>
                  <a:schemeClr val="bg1"/>
                </a:solidFill>
              </a:rPr>
              <a:t>Внимание: </a:t>
            </a:r>
          </a:p>
          <a:p>
            <a:pPr>
              <a:buFontTx/>
              <a:buChar char="-"/>
            </a:pPr>
            <a:r>
              <a:rPr lang="ru-RU" sz="4400" dirty="0" smtClean="0">
                <a:solidFill>
                  <a:schemeClr val="bg1"/>
                </a:solidFill>
              </a:rPr>
              <a:t>при наличии </a:t>
            </a:r>
            <a:r>
              <a:rPr lang="ru-RU" sz="4400" dirty="0" err="1" smtClean="0">
                <a:solidFill>
                  <a:schemeClr val="bg1"/>
                </a:solidFill>
              </a:rPr>
              <a:t>мультимедийных</a:t>
            </a:r>
            <a:r>
              <a:rPr lang="ru-RU" sz="4400" dirty="0" smtClean="0">
                <a:solidFill>
                  <a:schemeClr val="bg1"/>
                </a:solidFill>
              </a:rPr>
              <a:t> раздражителей, отвлекающих внимание во время решения когнитивной задачи, концентрация внимания снижается;</a:t>
            </a:r>
          </a:p>
          <a:p>
            <a:pPr>
              <a:buFontTx/>
              <a:buChar char="-"/>
            </a:pPr>
            <a:r>
              <a:rPr lang="ru-RU" sz="4400" dirty="0" smtClean="0">
                <a:solidFill>
                  <a:schemeClr val="bg1"/>
                </a:solidFill>
              </a:rPr>
              <a:t> влияние отвлекающих факторов связано с различиями в объеме внимания, а не в объеме рабочей памяти;</a:t>
            </a:r>
          </a:p>
          <a:p>
            <a:pPr>
              <a:buFontTx/>
              <a:buChar char="-"/>
            </a:pPr>
            <a:r>
              <a:rPr lang="ru-RU" sz="4400" dirty="0" smtClean="0">
                <a:solidFill>
                  <a:schemeClr val="bg1"/>
                </a:solidFill>
              </a:rPr>
              <a:t> не выявлена взаимосвязь между использованием информационных технологий и скоростью переключения и концентрацией внимания.</a:t>
            </a:r>
            <a:endParaRPr lang="en-US" sz="4400" spc="225" dirty="0">
              <a:solidFill>
                <a:schemeClr val="bg1"/>
              </a:solidFill>
            </a:endParaRPr>
          </a:p>
        </p:txBody>
      </p:sp>
      <p:sp>
        <p:nvSpPr>
          <p:cNvPr id="5" name="AutoShape 5"/>
          <p:cNvSpPr/>
          <p:nvPr/>
        </p:nvSpPr>
        <p:spPr>
          <a:xfrm rot="5400000">
            <a:off x="13110708" y="5215393"/>
            <a:ext cx="9485901" cy="45719"/>
          </a:xfrm>
          <a:prstGeom prst="rect">
            <a:avLst/>
          </a:prstGeom>
          <a:solidFill>
            <a:srgbClr val="F9FCFF"/>
          </a:solidFill>
        </p:spPr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AAB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 rot="-5400000">
            <a:off x="509736" y="-644129"/>
            <a:ext cx="9791702" cy="110799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10800"/>
              </a:lnSpc>
            </a:pPr>
            <a:r>
              <a:rPr lang="ru-RU" sz="9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Взаимосвязь между использованием информационных технологий и когнитивными способностями человека </a:t>
            </a:r>
            <a:r>
              <a:rPr lang="ru-RU" sz="9000" spc="27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Open Sans Bold"/>
              </a:rPr>
              <a:t> </a:t>
            </a:r>
            <a:endParaRPr lang="en-US" sz="9000" spc="270" dirty="0">
              <a:solidFill>
                <a:schemeClr val="accent1">
                  <a:lumMod val="60000"/>
                  <a:lumOff val="40000"/>
                </a:schemeClr>
              </a:solidFill>
              <a:latin typeface="Open Sans Bold"/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685800" y="647701"/>
            <a:ext cx="16802097" cy="9460755"/>
            <a:chOff x="-8458707" y="-3550182"/>
            <a:chExt cx="21194821" cy="12614332"/>
          </a:xfrm>
        </p:grpSpPr>
        <p:sp>
          <p:nvSpPr>
            <p:cNvPr id="4" name="TextBox 4"/>
            <p:cNvSpPr txBox="1"/>
            <p:nvPr/>
          </p:nvSpPr>
          <p:spPr>
            <a:xfrm>
              <a:off x="-8458707" y="-3550182"/>
              <a:ext cx="21194821" cy="3323985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r"/>
              <a:r>
                <a:rPr lang="ru-RU" sz="5400" dirty="0" smtClean="0">
                  <a:solidFill>
                    <a:schemeClr val="bg1"/>
                  </a:solidFill>
                </a:rPr>
                <a:t>Взаимосвязи между использованием информационных технологий и когнитивными способностями человека (результаты имеющихся исследований)</a:t>
              </a: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8458707" y="412214"/>
              <a:ext cx="20906461" cy="8651936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just">
                <a:lnSpc>
                  <a:spcPts val="4620"/>
                </a:lnSpc>
              </a:pPr>
              <a:r>
                <a:rPr lang="ru-RU" sz="4000" b="1" spc="429" dirty="0" smtClean="0"/>
                <a:t>Память</a:t>
              </a:r>
              <a:r>
                <a:rPr lang="ru-RU" sz="4000" spc="429" dirty="0" smtClean="0"/>
                <a:t>:</a:t>
              </a:r>
            </a:p>
            <a:p>
              <a:pPr algn="just">
                <a:lnSpc>
                  <a:spcPts val="4620"/>
                </a:lnSpc>
              </a:pPr>
              <a:r>
                <a:rPr lang="ru-RU" sz="4000" dirty="0" smtClean="0"/>
                <a:t>- использование информационных технологий </a:t>
              </a:r>
              <a:r>
                <a:rPr lang="ru-RU" sz="4000" dirty="0" err="1" smtClean="0"/>
                <a:t>коррелирует</a:t>
              </a:r>
              <a:r>
                <a:rPr lang="ru-RU" sz="4000" dirty="0" smtClean="0"/>
                <a:t> с низкой производительностью рабочей памяти;</a:t>
              </a:r>
            </a:p>
            <a:p>
              <a:pPr algn="just">
                <a:lnSpc>
                  <a:spcPts val="4620"/>
                </a:lnSpc>
              </a:pPr>
              <a:r>
                <a:rPr lang="ru-RU" sz="4000" dirty="0" smtClean="0"/>
                <a:t>- выявлены низкие показатели сохранения информации в памяти, при сохранении её местоположения;</a:t>
              </a:r>
            </a:p>
            <a:p>
              <a:pPr algn="just">
                <a:lnSpc>
                  <a:spcPts val="4620"/>
                </a:lnSpc>
              </a:pPr>
              <a:r>
                <a:rPr lang="ru-RU" sz="4000" dirty="0" smtClean="0"/>
                <a:t>- установлена низкая производительность рабочей памяти при повышенной импульсивности внимания;</a:t>
              </a:r>
            </a:p>
            <a:p>
              <a:pPr algn="just">
                <a:lnSpc>
                  <a:spcPts val="4620"/>
                </a:lnSpc>
              </a:pPr>
              <a:r>
                <a:rPr lang="ru-RU" sz="4000" dirty="0" smtClean="0"/>
                <a:t>- выявлен оптимальный временной диапазон пользовательской активности, в рамках которого улучшаются зрительно-пространственные функции, восприятие слуховой информации. </a:t>
              </a:r>
              <a:endParaRPr lang="ru-RU" sz="4000" spc="429" dirty="0" smtClean="0"/>
            </a:p>
            <a:p>
              <a:pPr algn="just">
                <a:lnSpc>
                  <a:spcPts val="4620"/>
                </a:lnSpc>
              </a:pPr>
              <a:endParaRPr lang="en-US" sz="3300" spc="429" dirty="0">
                <a:solidFill>
                  <a:srgbClr val="F9FCFF"/>
                </a:solidFill>
                <a:latin typeface="Open Sans"/>
              </a:endParaRPr>
            </a:p>
          </p:txBody>
        </p:sp>
      </p:grpSp>
      <p:sp>
        <p:nvSpPr>
          <p:cNvPr id="6" name="AutoShape 6"/>
          <p:cNvSpPr/>
          <p:nvPr/>
        </p:nvSpPr>
        <p:spPr>
          <a:xfrm>
            <a:off x="609600" y="3390900"/>
            <a:ext cx="9485901" cy="45719"/>
          </a:xfrm>
          <a:prstGeom prst="rect">
            <a:avLst/>
          </a:prstGeom>
          <a:solidFill>
            <a:srgbClr val="F9FCFF"/>
          </a:solidFill>
        </p:spPr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1028700" y="1021556"/>
            <a:ext cx="6615261" cy="1154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9000"/>
              </a:lnSpc>
            </a:pPr>
            <a:r>
              <a:rPr lang="ru-RU" sz="7500" b="1" spc="225" dirty="0" smtClean="0">
                <a:solidFill>
                  <a:srgbClr val="273755"/>
                </a:solidFill>
                <a:latin typeface="Open Sans Bold"/>
              </a:rPr>
              <a:t>Методы</a:t>
            </a:r>
            <a:r>
              <a:rPr lang="ru-RU" sz="7500" spc="225" dirty="0" smtClean="0">
                <a:solidFill>
                  <a:srgbClr val="273755"/>
                </a:solidFill>
                <a:latin typeface="Open Sans Bold"/>
              </a:rPr>
              <a:t> </a:t>
            </a:r>
            <a:endParaRPr lang="en-US" sz="7500" spc="225" dirty="0">
              <a:solidFill>
                <a:srgbClr val="273755"/>
              </a:solidFill>
              <a:latin typeface="Open Sans Bold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2590800" y="2324100"/>
            <a:ext cx="15011401" cy="64633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/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</a:rPr>
              <a:t>В ходе исследования нами было использовано три теста, позволяющих осуществить оценку когнитивных навыков старших дошкольников:</a:t>
            </a:r>
            <a:r>
              <a:rPr lang="ru-RU" sz="6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r"/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</a:rPr>
              <a:t>«Телевизор» </a:t>
            </a:r>
            <a:r>
              <a:rPr lang="ru-RU" sz="6000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sz="6000" dirty="0" smtClean="0">
                <a:solidFill>
                  <a:schemeClr val="accent1">
                    <a:lumMod val="50000"/>
                  </a:schemeClr>
                </a:solidFill>
              </a:rPr>
              <a:t>произвольное запоминание),</a:t>
            </a:r>
            <a:endParaRPr lang="ru-RU" sz="6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  <a:t>«Твой словарный запас» </a:t>
            </a:r>
            <a:r>
              <a:rPr lang="ru-RU" sz="6000" dirty="0" smtClean="0">
                <a:solidFill>
                  <a:schemeClr val="accent1">
                    <a:lumMod val="50000"/>
                  </a:schemeClr>
                </a:solidFill>
              </a:rPr>
              <a:t>(культура речи), </a:t>
            </a:r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  <a:t>«Лабиринт» </a:t>
            </a:r>
            <a:r>
              <a:rPr lang="ru-RU" sz="600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sz="6000" smtClean="0">
                <a:solidFill>
                  <a:schemeClr val="accent1">
                    <a:lumMod val="50000"/>
                  </a:schemeClr>
                </a:solidFill>
              </a:rPr>
              <a:t>устойчивость </a:t>
            </a:r>
            <a:r>
              <a:rPr lang="ru-RU" sz="6000" dirty="0" smtClean="0">
                <a:solidFill>
                  <a:schemeClr val="accent1">
                    <a:lumMod val="50000"/>
                  </a:schemeClr>
                </a:solidFill>
              </a:rPr>
              <a:t>внимания).</a:t>
            </a:r>
            <a:endParaRPr lang="en-US" sz="6000" spc="429" dirty="0">
              <a:solidFill>
                <a:schemeClr val="accent1">
                  <a:lumMod val="50000"/>
                </a:schemeClr>
              </a:solidFill>
              <a:latin typeface="Open Sans"/>
            </a:endParaRPr>
          </a:p>
        </p:txBody>
      </p:sp>
      <p:sp>
        <p:nvSpPr>
          <p:cNvPr id="8" name="TextBox 8"/>
          <p:cNvSpPr txBox="1"/>
          <p:nvPr/>
        </p:nvSpPr>
        <p:spPr>
          <a:xfrm rot="5400000">
            <a:off x="11092028" y="3171793"/>
            <a:ext cx="10407303" cy="37850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600"/>
              </a:lnSpc>
            </a:pPr>
            <a:r>
              <a:rPr lang="ru-RU" sz="8800" b="1" spc="390" dirty="0" smtClean="0">
                <a:solidFill>
                  <a:srgbClr val="273755">
                    <a:alpha val="4706"/>
                  </a:srgbClr>
                </a:solidFill>
                <a:latin typeface="Open Sans Bold"/>
              </a:rPr>
              <a:t>МЕТОДЫ ИССЛЕДОВАНИЯ</a:t>
            </a:r>
            <a:endParaRPr lang="en-US" sz="8800" b="1" spc="390" dirty="0">
              <a:solidFill>
                <a:srgbClr val="273755">
                  <a:alpha val="4706"/>
                </a:srgbClr>
              </a:solidFill>
              <a:latin typeface="Open Sans Bold"/>
            </a:endParaRPr>
          </a:p>
        </p:txBody>
      </p:sp>
      <p:sp>
        <p:nvSpPr>
          <p:cNvPr id="9" name="AutoShape 9"/>
          <p:cNvSpPr/>
          <p:nvPr/>
        </p:nvSpPr>
        <p:spPr>
          <a:xfrm>
            <a:off x="7696200" y="1028700"/>
            <a:ext cx="9485901" cy="39608"/>
          </a:xfrm>
          <a:prstGeom prst="rect">
            <a:avLst/>
          </a:prstGeom>
          <a:solidFill>
            <a:srgbClr val="273755"/>
          </a:solidFill>
        </p:spPr>
      </p:sp>
      <p:sp>
        <p:nvSpPr>
          <p:cNvPr id="10" name="TextBox 10"/>
          <p:cNvSpPr txBox="1"/>
          <p:nvPr/>
        </p:nvSpPr>
        <p:spPr>
          <a:xfrm rot="-5400000">
            <a:off x="-2311383" y="3263883"/>
            <a:ext cx="9601200" cy="37592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600"/>
              </a:lnSpc>
            </a:pPr>
            <a:r>
              <a:rPr lang="ru-RU" sz="8000" b="1" spc="390" dirty="0" smtClean="0">
                <a:solidFill>
                  <a:srgbClr val="273755">
                    <a:alpha val="4706"/>
                  </a:srgbClr>
                </a:solidFill>
                <a:latin typeface="Open Sans Bold"/>
              </a:rPr>
              <a:t>МЕТОДЫ ИССЛЕДОВАНИЯ</a:t>
            </a:r>
            <a:endParaRPr lang="en-US" sz="8000" b="1" spc="390" dirty="0">
              <a:solidFill>
                <a:srgbClr val="273755">
                  <a:alpha val="4706"/>
                </a:srgbClr>
              </a:solidFill>
              <a:latin typeface="Open Sans Bold"/>
            </a:endParaRPr>
          </a:p>
        </p:txBody>
      </p:sp>
      <p:sp>
        <p:nvSpPr>
          <p:cNvPr id="11" name="AutoShape 11"/>
          <p:cNvSpPr/>
          <p:nvPr/>
        </p:nvSpPr>
        <p:spPr>
          <a:xfrm>
            <a:off x="457200" y="9258300"/>
            <a:ext cx="9485901" cy="39608"/>
          </a:xfrm>
          <a:prstGeom prst="rect">
            <a:avLst/>
          </a:prstGeom>
          <a:solidFill>
            <a:srgbClr val="273755"/>
          </a:solidFill>
        </p:spPr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37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0" y="190500"/>
            <a:ext cx="12268200" cy="52322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3600"/>
              </a:lnSpc>
            </a:pPr>
            <a:r>
              <a:rPr lang="ru-RU" sz="10000" b="1" spc="100" dirty="0" smtClean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Выборка</a:t>
            </a:r>
          </a:p>
          <a:p>
            <a:pPr>
              <a:lnSpc>
                <a:spcPts val="13600"/>
              </a:lnSpc>
            </a:pPr>
            <a:r>
              <a:rPr lang="ru-RU" sz="10000" spc="100" dirty="0" smtClean="0">
                <a:solidFill>
                  <a:schemeClr val="bg1"/>
                </a:solidFill>
                <a:latin typeface="Open Sans"/>
              </a:rPr>
              <a:t>Выборка </a:t>
            </a:r>
            <a:r>
              <a:rPr lang="ru-RU" sz="10000" b="1" spc="100" dirty="0" smtClean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Выборка</a:t>
            </a:r>
          </a:p>
          <a:p>
            <a:pPr>
              <a:lnSpc>
                <a:spcPts val="13600"/>
              </a:lnSpc>
            </a:pPr>
            <a:r>
              <a:rPr lang="ru-RU" sz="6000" spc="100" dirty="0" smtClean="0">
                <a:solidFill>
                  <a:schemeClr val="bg1"/>
                </a:solidFill>
              </a:rPr>
              <a:t>Дети 6-7 лет (</a:t>
            </a:r>
            <a:r>
              <a:rPr lang="en-US" sz="6000" spc="100" dirty="0" smtClean="0">
                <a:solidFill>
                  <a:schemeClr val="bg1"/>
                </a:solidFill>
              </a:rPr>
              <a:t>n</a:t>
            </a:r>
            <a:r>
              <a:rPr lang="ru-RU" sz="6000" spc="100" dirty="0" smtClean="0">
                <a:solidFill>
                  <a:schemeClr val="bg1"/>
                </a:solidFill>
              </a:rPr>
              <a:t>=32), 4 группы:</a:t>
            </a:r>
            <a:endParaRPr lang="en-US" sz="6000" spc="100" dirty="0">
              <a:solidFill>
                <a:schemeClr val="bg1"/>
              </a:solidFill>
            </a:endParaRPr>
          </a:p>
        </p:txBody>
      </p:sp>
      <p:sp>
        <p:nvSpPr>
          <p:cNvPr id="5" name="AutoShape 5"/>
          <p:cNvSpPr/>
          <p:nvPr/>
        </p:nvSpPr>
        <p:spPr>
          <a:xfrm rot="10800000" flipV="1">
            <a:off x="1828799" y="5716508"/>
            <a:ext cx="14706601" cy="2398792"/>
          </a:xfrm>
          <a:prstGeom prst="rect">
            <a:avLst/>
          </a:prstGeom>
          <a:solidFill>
            <a:srgbClr val="F9FCFF"/>
          </a:solidFill>
        </p:spPr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905000" y="5905500"/>
          <a:ext cx="14554201" cy="2133600"/>
        </p:xfrm>
        <a:graphic>
          <a:graphicData uri="http://schemas.openxmlformats.org/drawingml/2006/table">
            <a:tbl>
              <a:tblPr/>
              <a:tblGrid>
                <a:gridCol w="3637411"/>
                <a:gridCol w="3638930"/>
                <a:gridCol w="3638930"/>
                <a:gridCol w="3638930"/>
              </a:tblGrid>
              <a:tr h="1066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latin typeface="Calibri"/>
                          <a:ea typeface="Calibri"/>
                          <a:cs typeface="Times New Roman"/>
                        </a:rPr>
                        <a:t>Нет доступа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latin typeface="Calibri"/>
                          <a:ea typeface="Calibri"/>
                          <a:cs typeface="Times New Roman"/>
                        </a:rPr>
                        <a:t>&lt;1 часа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latin typeface="Calibri"/>
                          <a:ea typeface="Calibri"/>
                          <a:cs typeface="Times New Roman"/>
                        </a:rPr>
                        <a:t>1-3 часов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latin typeface="Calibri"/>
                          <a:ea typeface="Calibri"/>
                          <a:cs typeface="Times New Roman"/>
                        </a:rPr>
                        <a:t>3+ часов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7221200" cy="1143000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1">
                    <a:lumMod val="50000"/>
                  </a:schemeClr>
                </a:solidFill>
              </a:rPr>
              <a:t>Средние результаты по всем тестам </a:t>
            </a:r>
            <a:endParaRPr lang="ru-RU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33600" y="1562100"/>
          <a:ext cx="14859000" cy="666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71500"/>
            <a:ext cx="657225" cy="929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AAB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7432431" y="951233"/>
            <a:ext cx="9845919" cy="16432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ct val="150000"/>
              </a:lnSpc>
            </a:pPr>
            <a:r>
              <a:rPr lang="ru-RU" sz="8000" b="1" spc="30" dirty="0" smtClean="0">
                <a:solidFill>
                  <a:srgbClr val="F9FCFF"/>
                </a:solidFill>
                <a:latin typeface="Open Sans"/>
              </a:rPr>
              <a:t>ВЫВОД</a:t>
            </a:r>
            <a:endParaRPr lang="en-US" sz="8000" b="1" spc="30" dirty="0">
              <a:solidFill>
                <a:srgbClr val="F9FCFF"/>
              </a:solidFill>
              <a:latin typeface="Open Sans"/>
            </a:endParaRPr>
          </a:p>
        </p:txBody>
      </p:sp>
      <p:sp>
        <p:nvSpPr>
          <p:cNvPr id="5" name="AutoShape 5"/>
          <p:cNvSpPr/>
          <p:nvPr/>
        </p:nvSpPr>
        <p:spPr>
          <a:xfrm rot="5400000">
            <a:off x="-3732547" y="5066046"/>
            <a:ext cx="9485901" cy="39608"/>
          </a:xfrm>
          <a:prstGeom prst="rect">
            <a:avLst/>
          </a:prstGeom>
          <a:solidFill>
            <a:srgbClr val="F9FCFF"/>
          </a:solidFill>
        </p:spPr>
      </p:sp>
      <p:sp>
        <p:nvSpPr>
          <p:cNvPr id="6" name="TextBox 2"/>
          <p:cNvSpPr txBox="1"/>
          <p:nvPr/>
        </p:nvSpPr>
        <p:spPr>
          <a:xfrm rot="-5400000">
            <a:off x="-2507207" y="3892203"/>
            <a:ext cx="10554393" cy="27699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10800"/>
              </a:lnSpc>
            </a:pPr>
            <a:r>
              <a:rPr lang="ru-RU" sz="9000" b="1" spc="270" dirty="0" smtClean="0">
                <a:solidFill>
                  <a:srgbClr val="F9FCFF">
                    <a:alpha val="4706"/>
                  </a:srgbClr>
                </a:solidFill>
                <a:latin typeface="Open Sans Bold"/>
              </a:rPr>
              <a:t>ВЫВОД   ВЫВОД  ВЫВОД ВЫВОД</a:t>
            </a:r>
            <a:endParaRPr lang="en-US" sz="9000" b="1" spc="270" dirty="0">
              <a:solidFill>
                <a:srgbClr val="F9FCFF">
                  <a:alpha val="4706"/>
                </a:srgbClr>
              </a:solidFill>
              <a:latin typeface="Open Sans Bold"/>
            </a:endParaRPr>
          </a:p>
        </p:txBody>
      </p:sp>
      <p:sp>
        <p:nvSpPr>
          <p:cNvPr id="7" name="TextBox 5"/>
          <p:cNvSpPr txBox="1"/>
          <p:nvPr/>
        </p:nvSpPr>
        <p:spPr>
          <a:xfrm>
            <a:off x="4267200" y="3924300"/>
            <a:ext cx="13296900" cy="553997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/>
            <a:r>
              <a:rPr lang="ru-RU" sz="6000" dirty="0" smtClean="0"/>
              <a:t>Использование дошкольниками цифровых технологий в оптимальном временном диапазоне, может быть эффективно для когнитивного развития, в частности, для развития памяти, внимания и речевых функций. </a:t>
            </a:r>
            <a:endParaRPr lang="en-US" sz="6000" spc="429" dirty="0">
              <a:solidFill>
                <a:srgbClr val="F9FCFF"/>
              </a:solidFill>
              <a:latin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414</Words>
  <Application>Microsoft Office PowerPoint</Application>
  <PresentationFormat>Произвольный</PresentationFormat>
  <Paragraphs>54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Open Sans Bold</vt:lpstr>
      <vt:lpstr>Open Sans</vt:lpstr>
      <vt:lpstr>Times New Roman</vt:lpstr>
      <vt:lpstr>Symbol</vt:lpstr>
      <vt:lpstr>Wingdings</vt:lpstr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Средние результаты по всем тестам 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36</cp:revision>
  <dcterms:created xsi:type="dcterms:W3CDTF">2006-08-16T00:00:00Z</dcterms:created>
  <dcterms:modified xsi:type="dcterms:W3CDTF">2021-03-22T14:51:09Z</dcterms:modified>
  <dc:identifier>DAD5rZax8Ic</dc:identifier>
</cp:coreProperties>
</file>